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15" r:id="rId3"/>
    <p:sldId id="258" r:id="rId4"/>
    <p:sldId id="262" r:id="rId5"/>
    <p:sldId id="265" r:id="rId6"/>
    <p:sldId id="269" r:id="rId7"/>
    <p:sldId id="268" r:id="rId8"/>
    <p:sldId id="311" r:id="rId9"/>
    <p:sldId id="271" r:id="rId10"/>
    <p:sldId id="272" r:id="rId11"/>
    <p:sldId id="273" r:id="rId12"/>
    <p:sldId id="264" r:id="rId13"/>
    <p:sldId id="266" r:id="rId14"/>
    <p:sldId id="274" r:id="rId15"/>
    <p:sldId id="291" r:id="rId16"/>
    <p:sldId id="278" r:id="rId17"/>
    <p:sldId id="277" r:id="rId18"/>
    <p:sldId id="259" r:id="rId19"/>
    <p:sldId id="276" r:id="rId20"/>
    <p:sldId id="280" r:id="rId21"/>
    <p:sldId id="281" r:id="rId22"/>
    <p:sldId id="290" r:id="rId23"/>
    <p:sldId id="285" r:id="rId24"/>
    <p:sldId id="293" r:id="rId25"/>
    <p:sldId id="303" r:id="rId26"/>
    <p:sldId id="302" r:id="rId27"/>
    <p:sldId id="297" r:id="rId28"/>
    <p:sldId id="299" r:id="rId29"/>
    <p:sldId id="300" r:id="rId30"/>
    <p:sldId id="301" r:id="rId31"/>
    <p:sldId id="304" r:id="rId32"/>
    <p:sldId id="309" r:id="rId33"/>
    <p:sldId id="316" r:id="rId34"/>
    <p:sldId id="307" r:id="rId35"/>
    <p:sldId id="306" r:id="rId36"/>
    <p:sldId id="312" r:id="rId37"/>
    <p:sldId id="313" r:id="rId38"/>
    <p:sldId id="296" r:id="rId39"/>
    <p:sldId id="314" r:id="rId4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47" autoAdjust="0"/>
    <p:restoredTop sz="94681" autoAdjust="0"/>
  </p:normalViewPr>
  <p:slideViewPr>
    <p:cSldViewPr>
      <p:cViewPr>
        <p:scale>
          <a:sx n="100" d="100"/>
          <a:sy n="100" d="100"/>
        </p:scale>
        <p:origin x="-14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ABDC296-BBFF-49B5-89C9-7793EEBA0B2E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8CB9794-AA3A-422F-BE15-EFD23153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2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9794-AA3A-422F-BE15-EFD23153F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6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B9794-AA3A-422F-BE15-EFD23153F5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0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8CC6-6E33-41F6-96E4-7A46C52558C7}" type="datetime1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9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6907-AD6D-45B2-8826-E84290231D29}" type="datetime1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6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67C-1A42-4FD8-86FA-35E52E29135D}" type="datetime1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1EBE-2A44-4502-B04A-2664BB7066B5}" type="datetime1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DF54-FBA6-4E84-A5DC-7909D9087118}" type="datetime1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DF54-FBA6-4E84-A5DC-7909D9087118}" type="datetime1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667000" y="914400"/>
            <a:ext cx="6019800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6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5F47-4791-4C71-B1EB-CF00E85673F0}" type="datetime1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096-A18B-44D6-A4E5-54315AA7A5FA}" type="datetime1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9A50-7CB9-4411-9A3F-925375A3559A}" type="datetime1">
              <a:rPr lang="en-US" smtClean="0"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A75F-B326-4FBB-B710-FCDF544D991B}" type="datetime1">
              <a:rPr lang="en-US" smtClean="0"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AF4-CA05-4DDC-B2C3-9950D95C94B9}" type="datetime1">
              <a:rPr lang="en-US" smtClean="0"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A264-4550-4689-B020-C38F079ACA5A}" type="datetime1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ECB1E-8AED-49EA-9C0D-C8DB5443CA9A}" type="datetime1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B2851-26EF-4582-A4E5-FECA4EEFF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tiff"/><Relationship Id="rId3" Type="http://schemas.openxmlformats.org/officeDocument/2006/relationships/image" Target="../media/image94.tiff"/><Relationship Id="rId7" Type="http://schemas.openxmlformats.org/officeDocument/2006/relationships/image" Target="../media/image98.tiff"/><Relationship Id="rId2" Type="http://schemas.openxmlformats.org/officeDocument/2006/relationships/image" Target="../media/image9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tiff"/><Relationship Id="rId5" Type="http://schemas.openxmlformats.org/officeDocument/2006/relationships/image" Target="../media/image96.tiff"/><Relationship Id="rId4" Type="http://schemas.openxmlformats.org/officeDocument/2006/relationships/image" Target="../media/image95.tiff"/><Relationship Id="rId9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>
            <a:normAutofit/>
          </a:bodyPr>
          <a:lstStyle/>
          <a:p>
            <a:r>
              <a:rPr lang="en-US" dirty="0" smtClean="0"/>
              <a:t>Sparsity and Saliency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8382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18000" y="45720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Xiaodi</a:t>
            </a:r>
            <a:r>
              <a:rPr lang="en-US" sz="1800" dirty="0" smtClean="0"/>
              <a:t> </a:t>
            </a:r>
            <a:r>
              <a:rPr lang="en-US" sz="1800" dirty="0" err="1" smtClean="0"/>
              <a:t>Hou</a:t>
            </a:r>
            <a:endParaRPr lang="en-US" sz="1800" dirty="0" smtClean="0"/>
          </a:p>
          <a:p>
            <a:r>
              <a:rPr lang="en-US" sz="1200" dirty="0" smtClean="0"/>
              <a:t>K-Lab, Computation and Neural Systems</a:t>
            </a:r>
          </a:p>
          <a:p>
            <a:r>
              <a:rPr lang="en-US" sz="1200" dirty="0" smtClean="0"/>
              <a:t>California Institute of Technology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14400" y="33528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 the Crash Course on Visual Saliency Modeling: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Behavioral Findings and Computational Models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CVPR 2013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on Spectral Saliency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object (sparse) assumption.</a:t>
            </a:r>
          </a:p>
          <a:p>
            <a:r>
              <a:rPr lang="en-US" dirty="0" smtClean="0"/>
              <a:t>Eye tracking </a:t>
            </a:r>
            <a:r>
              <a:rPr lang="en-US" dirty="0" err="1" smtClean="0"/>
              <a:t>v.s</a:t>
            </a:r>
            <a:r>
              <a:rPr lang="en-US" dirty="0" smtClean="0"/>
              <a:t>. Object </a:t>
            </a:r>
            <a:r>
              <a:rPr lang="en-US" dirty="0"/>
              <a:t>mask (</a:t>
            </a:r>
            <a:r>
              <a:rPr lang="en-US" dirty="0" smtClean="0"/>
              <a:t>Ali </a:t>
            </a:r>
            <a:r>
              <a:rPr lang="en-US" dirty="0"/>
              <a:t>will talk about it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More caveats on scales</a:t>
            </a:r>
            <a:endParaRPr lang="en-US" dirty="0"/>
          </a:p>
        </p:txBody>
      </p:sp>
      <p:pic>
        <p:nvPicPr>
          <p:cNvPr id="2050" name="Picture 2" descr="D:\Dropbox\SaliencyTutorial\datasets\FrequencyTuned\imgs\0_5_5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ropbox\SaliencyTutorial\datasets\FrequencyTuned\masks\0_5_5528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iaodi\Desktop\pa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371600" cy="10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Filestorm\objectSaliency\bruceSet\imgs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7089"/>
            <a:ext cx="1371600" cy="10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3962400"/>
            <a:ext cx="5410200" cy="2558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spectral methods produce masks?</a:t>
            </a:r>
          </a:p>
          <a:p>
            <a:pPr lvl="1"/>
            <a:r>
              <a:rPr lang="en-US" dirty="0" smtClean="0"/>
              <a:t>By performing amplitude spectrum filtering (HFT) [Li et. al., PAMI 13].</a:t>
            </a:r>
          </a:p>
          <a:p>
            <a:pPr lvl="1"/>
            <a:r>
              <a:rPr lang="en-US" dirty="0" smtClean="0"/>
              <a:t>“Good performance” in a limited sense:</a:t>
            </a:r>
          </a:p>
          <a:p>
            <a:pPr lvl="2"/>
            <a:r>
              <a:rPr lang="en-US" dirty="0" smtClean="0"/>
              <a:t>Better performance than spectral methods on salient object dataset</a:t>
            </a:r>
          </a:p>
          <a:p>
            <a:pPr lvl="2"/>
            <a:r>
              <a:rPr lang="en-US" dirty="0" smtClean="0"/>
              <a:t>Lower AUC than original spectral methods on an eye tracking dataset.</a:t>
            </a:r>
          </a:p>
          <a:p>
            <a:pPr lvl="2"/>
            <a:r>
              <a:rPr lang="en-US" dirty="0" smtClean="0"/>
              <a:t>Lower AUC than full-resolution methods on a salient object dataset.</a:t>
            </a:r>
          </a:p>
          <a:p>
            <a:pPr lvl="1"/>
            <a:endParaRPr lang="en-US" dirty="0"/>
          </a:p>
        </p:txBody>
      </p:sp>
      <p:pic>
        <p:nvPicPr>
          <p:cNvPr id="2054" name="Picture 6" descr="D:\Dropbox\myTutorial\benchCode\imgs\yuvsig\7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81" y="5421868"/>
            <a:ext cx="119431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ropbox\myTutorial\benchCode\imgs\hft64\7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23" y="5421868"/>
            <a:ext cx="119431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ropbox\myTutorial\benchCode\imgs\bruceset\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36" y="4419600"/>
            <a:ext cx="12186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33323" y="6336268"/>
            <a:ext cx="119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HFT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16282" y="6336268"/>
            <a:ext cx="119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uiExpand="1" build="allAtOnce"/>
      <p:bldP spid="13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mini guide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Dataset:</a:t>
            </a:r>
          </a:p>
          <a:p>
            <a:pPr lvl="1"/>
            <a:r>
              <a:rPr lang="en-US" dirty="0" smtClean="0"/>
              <a:t>Freshly baked results on Bruce dataset.</a:t>
            </a:r>
          </a:p>
          <a:p>
            <a:pPr lvl="1"/>
            <a:r>
              <a:rPr lang="en-US" dirty="0" smtClean="0"/>
              <a:t>Judd / </a:t>
            </a:r>
            <a:r>
              <a:rPr lang="en-US" dirty="0" err="1" smtClean="0"/>
              <a:t>Kootstra</a:t>
            </a:r>
            <a:r>
              <a:rPr lang="en-US" dirty="0" smtClean="0"/>
              <a:t> dataset results from [</a:t>
            </a:r>
            <a:r>
              <a:rPr lang="de-DE" dirty="0"/>
              <a:t>Schauerte et. al., ECCV 2012</a:t>
            </a:r>
            <a:r>
              <a:rPr lang="en-US" dirty="0" smtClean="0"/>
              <a:t>].</a:t>
            </a:r>
          </a:p>
          <a:p>
            <a:r>
              <a:rPr lang="en-US" dirty="0" smtClean="0"/>
              <a:t>AUC score (0.5==chance)</a:t>
            </a:r>
          </a:p>
          <a:p>
            <a:pPr lvl="1"/>
            <a:r>
              <a:rPr lang="en-US" dirty="0" smtClean="0"/>
              <a:t>Center bias normalized [</a:t>
            </a:r>
            <a:r>
              <a:rPr lang="en-US" dirty="0" err="1" smtClean="0"/>
              <a:t>Tatler</a:t>
            </a:r>
            <a:r>
              <a:rPr lang="en-US" dirty="0" smtClean="0"/>
              <a:t> et. al., Vision Research 2005].</a:t>
            </a:r>
          </a:p>
          <a:p>
            <a:r>
              <a:rPr lang="en-US" dirty="0" smtClean="0"/>
              <a:t>Image size:</a:t>
            </a:r>
          </a:p>
          <a:p>
            <a:pPr lvl="1"/>
            <a:r>
              <a:rPr lang="en-US" dirty="0" smtClean="0"/>
              <a:t>[64x48] for all methods.</a:t>
            </a:r>
          </a:p>
          <a:p>
            <a:r>
              <a:rPr lang="en-US" dirty="0" smtClean="0"/>
              <a:t>Benchmarking procedure:</a:t>
            </a:r>
          </a:p>
          <a:p>
            <a:pPr lvl="1"/>
            <a:r>
              <a:rPr lang="en-US" dirty="0" smtClean="0"/>
              <a:t>Adaptive blurring based on [</a:t>
            </a:r>
            <a:r>
              <a:rPr lang="en-US" dirty="0" err="1" smtClean="0"/>
              <a:t>Hou</a:t>
            </a:r>
            <a:r>
              <a:rPr lang="en-US" dirty="0" smtClean="0"/>
              <a:t> et. al., PAMI 2012].</a:t>
            </a:r>
          </a:p>
          <a:p>
            <a:r>
              <a:rPr lang="en-US" dirty="0" smtClean="0"/>
              <a:t>Platform and timing:</a:t>
            </a:r>
          </a:p>
          <a:p>
            <a:pPr lvl="1"/>
            <a:r>
              <a:rPr lang="en-US" dirty="0" smtClean="0"/>
              <a:t>Single-thread MATLAB with Intel SNB i7 2600K.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71800" y="4876800"/>
            <a:ext cx="5467832" cy="1571625"/>
            <a:chOff x="990600" y="5029200"/>
            <a:chExt cx="5467832" cy="1571625"/>
          </a:xfrm>
        </p:grpSpPr>
        <p:pic>
          <p:nvPicPr>
            <p:cNvPr id="11266" name="Picture 2" descr="D:\Dropbox\myTutorial\PPT\trollface\misc-freddie-mercur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029200"/>
              <a:ext cx="1657832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90600" y="5703332"/>
              <a:ext cx="441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All codes </a:t>
              </a:r>
              <a:r>
                <a:rPr lang="en-US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will be released on my </a:t>
              </a:r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website!!</a:t>
              </a:r>
              <a:endPara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3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838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quaternion algebra necessary?</a:t>
            </a:r>
          </a:p>
          <a:p>
            <a:pPr lvl="1"/>
            <a:r>
              <a:rPr lang="en-US" dirty="0" smtClean="0"/>
              <a:t>Same color space: [RG, BY, Grayscale] (OPPO).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Quaternion </a:t>
            </a:r>
            <a:r>
              <a:rPr lang="en-US" dirty="0" err="1" smtClean="0"/>
              <a:t>v.s</a:t>
            </a:r>
            <a:r>
              <a:rPr lang="en-US" dirty="0" smtClean="0"/>
              <a:t>. Feature Integration Theory</a:t>
            </a:r>
          </a:p>
          <a:p>
            <a:endParaRPr lang="en-US" dirty="0"/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457200" y="5638800"/>
            <a:ext cx="7924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[</a:t>
            </a:r>
            <a:r>
              <a:rPr lang="de-DE" sz="1800" dirty="0"/>
              <a:t>Schauerte et. al., ECCV 2012</a:t>
            </a:r>
            <a:r>
              <a:rPr lang="en-US" sz="1800" dirty="0" smtClean="0"/>
              <a:t>]</a:t>
            </a:r>
          </a:p>
          <a:p>
            <a:pPr lvl="1"/>
            <a:r>
              <a:rPr lang="en-US" sz="1600" dirty="0" smtClean="0"/>
              <a:t>consistent ~1% advantage of PFT over PQFT on all 3 datasets.  (perhaps different implementations of PQFT).</a:t>
            </a:r>
          </a:p>
        </p:txBody>
      </p:sp>
      <p:pic>
        <p:nvPicPr>
          <p:cNvPr id="1028" name="Picture 4" descr="D:\Dropbox\myTutorial\PPT\media\oppo_pq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2969"/>
            <a:ext cx="3290887" cy="2743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155673" y="3271825"/>
            <a:ext cx="111919" cy="106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2211633" y="2590569"/>
            <a:ext cx="1405884" cy="681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2"/>
          </p:cNvCxnSpPr>
          <p:nvPr/>
        </p:nvCxnSpPr>
        <p:spPr>
          <a:xfrm>
            <a:off x="2211633" y="3378625"/>
            <a:ext cx="1405884" cy="594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D:\Dropbox\myTutorial\PPT\media\ti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17" y="2593911"/>
            <a:ext cx="1828800" cy="1371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31" name="Picture 7" descr="D:\Dropbox\myTutorial\PPT\media\oppo_pqft_ti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33074"/>
            <a:ext cx="2743200" cy="21197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75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RGB, CIE-Lab, CIE-Luv, OPPO.</a:t>
            </a:r>
          </a:p>
          <a:p>
            <a:r>
              <a:rPr lang="en-US" dirty="0" smtClean="0"/>
              <a:t>SIG on each color channel, uniform channel weight.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 the choice of color spaces</a:t>
            </a:r>
            <a:endParaRPr lang="en-US" dirty="0"/>
          </a:p>
        </p:txBody>
      </p:sp>
      <p:pic>
        <p:nvPicPr>
          <p:cNvPr id="4099" name="Picture 3" descr="D:\Dropbox\myTutorial\PPT\media\colo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840296" cy="32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100" name="Picture 4" descr="D:\Dropbox\myTutorial\PPT\media\colo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840296" cy="32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101" name="Picture 5" descr="D:\Dropbox\myTutorial\PPT\media\colo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840296" cy="32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098" name="Picture 2" descr="D:\Dropbox\myTutorial\PPT\media\color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840296" cy="32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257800" y="32766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[Schauerte </a:t>
            </a:r>
            <a:r>
              <a:rPr lang="de-DE" dirty="0"/>
              <a:t>et. al., ECCV </a:t>
            </a:r>
            <a:r>
              <a:rPr lang="de-DE" dirty="0" smtClean="0"/>
              <a:t>2012]: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Performance consistent among variations of spectral saliency.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Performance fluctuates slightly among different datasets.</a:t>
            </a:r>
          </a:p>
        </p:txBody>
      </p:sp>
      <p:pic>
        <p:nvPicPr>
          <p:cNvPr id="4102" name="Picture 6" descr="D:\Dropbox\myTutorial\PPT\media\color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840295" cy="320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257800" y="5181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about combining all color channels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Squeezing every last drop out of spectral saliency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AUC contribution of each additional step.</a:t>
            </a:r>
          </a:p>
          <a:p>
            <a:pPr lvl="1"/>
            <a:r>
              <a:rPr lang="en-US" dirty="0" smtClean="0"/>
              <a:t>Results from [</a:t>
            </a:r>
            <a:r>
              <a:rPr lang="de-DE" dirty="0"/>
              <a:t>Schauerte et. al., ECCV 2012</a:t>
            </a:r>
            <a:r>
              <a:rPr lang="en-US" dirty="0" smtClean="0"/>
              <a:t>]: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319900"/>
              </p:ext>
            </p:extLst>
          </p:nvPr>
        </p:nvGraphicFramePr>
        <p:xfrm>
          <a:off x="457200" y="2362200"/>
          <a:ext cx="8001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Bruce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Kootstra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SIG (Luv)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 0.7131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 0.6604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 0.6089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Q-DCT (Luv)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(-0.0052)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(-0.0032)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(-0.0084)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Multi-scale Q-DCT (Luv)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(-0.0024)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(+0.0044)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(-0.0053)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BEST RESULTS</a:t>
                      </a:r>
                      <a:r>
                        <a:rPr lang="en-US" sz="1400" dirty="0" smtClean="0"/>
                        <a:t>: M-Q-DCT with Non-uniform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colors and axis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(+0.0064)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0.7201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(+0.0147)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0.6751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(+0.0036)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0.6125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362" name="Picture 2" descr="D:\Dropbox\myTutorial\PPT\trollface\determined-challenge-conside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57483"/>
            <a:ext cx="1705693" cy="11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62200" y="4880429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3.64%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AUC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score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gain since 2007 (2.48% gain due to Luv color space)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9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D:\Dropbox\myTutorial\PPT\media\phd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109577" cy="457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3" name="Picture 5" descr="D:\Dropbox\myTutorial\PPT\media\phd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828800"/>
            <a:ext cx="6109577" cy="457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1" name="Picture 3" descr="D:\Dropbox\myTutorial\PPT\media\phd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809750"/>
            <a:ext cx="6109577" cy="457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410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2" descr="C:\Users\Xiaodi\Desktop\galaxy_universe-norma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mechanisms of spectral saliency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quantitative analysis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search </a:t>
            </a:r>
            <a:r>
              <a:rPr lang="en-US" dirty="0"/>
              <a:t>for a </a:t>
            </a:r>
            <a:r>
              <a:rPr lang="en-US" dirty="0" smtClean="0"/>
              <a:t>theory of spectral saliency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qualitative </a:t>
            </a:r>
            <a:r>
              <a:rPr lang="en-US" b="1" dirty="0" smtClean="0">
                <a:solidFill>
                  <a:srgbClr val="FF0000"/>
                </a:solidFill>
              </a:rPr>
              <a:t>hypotheses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Spectral Residual [</a:t>
            </a:r>
            <a:r>
              <a:rPr lang="en-US" dirty="0" err="1" smtClean="0"/>
              <a:t>Hou</a:t>
            </a:r>
            <a:r>
              <a:rPr lang="en-US" dirty="0" smtClean="0"/>
              <a:t> et. al., CVPR 07]:</a:t>
            </a:r>
          </a:p>
          <a:p>
            <a:pPr lvl="2"/>
            <a:r>
              <a:rPr lang="en-US" dirty="0" smtClean="0"/>
              <a:t>Smoothed amplitude spectrum represents the background.</a:t>
            </a:r>
          </a:p>
          <a:p>
            <a:pPr lvl="1"/>
            <a:r>
              <a:rPr lang="en-US" dirty="0" smtClean="0"/>
              <a:t>Spectral Whitening [</a:t>
            </a:r>
            <a:r>
              <a:rPr lang="en-US" dirty="0" err="1" smtClean="0"/>
              <a:t>Bian</a:t>
            </a:r>
            <a:r>
              <a:rPr lang="en-US" dirty="0" smtClean="0"/>
              <a:t> et. al., ICONIP 09]:</a:t>
            </a:r>
          </a:p>
          <a:p>
            <a:pPr lvl="2"/>
            <a:r>
              <a:rPr lang="en-US" dirty="0" smtClean="0"/>
              <a:t>Taking phase spectrum is similar to Gabor filtering plus normalization.</a:t>
            </a:r>
          </a:p>
          <a:p>
            <a:pPr lvl="1"/>
            <a:r>
              <a:rPr lang="en-US" dirty="0" err="1" smtClean="0"/>
              <a:t>Hypercomplex</a:t>
            </a:r>
            <a:r>
              <a:rPr lang="en-US" dirty="0" smtClean="0"/>
              <a:t> Fourier Transform [Li et. al., PAMI 13]:</a:t>
            </a:r>
          </a:p>
          <a:p>
            <a:pPr lvl="2"/>
            <a:r>
              <a:rPr lang="en-US" dirty="0" smtClean="0"/>
              <a:t>Background corresponds to amplitude spikes.</a:t>
            </a:r>
          </a:p>
          <a:p>
            <a:r>
              <a:rPr lang="en-US" smtClean="0"/>
              <a:t>To </a:t>
            </a:r>
            <a:r>
              <a:rPr lang="en-US" smtClean="0"/>
              <a:t>an ideal </a:t>
            </a:r>
            <a:r>
              <a:rPr lang="en-US" b="1" dirty="0" smtClean="0">
                <a:solidFill>
                  <a:srgbClr val="FF0000"/>
                </a:solidFill>
              </a:rPr>
              <a:t>theory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Necessity.</a:t>
            </a:r>
          </a:p>
          <a:p>
            <a:pPr lvl="1"/>
            <a:r>
              <a:rPr lang="en-US" dirty="0" smtClean="0"/>
              <a:t>Sufficiency.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Previous attempts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4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0699"/>
            <a:ext cx="8229600" cy="45839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886200"/>
            <a:ext cx="8077200" cy="280988"/>
          </a:xfrm>
          <a:prstGeom prst="rect">
            <a:avLst/>
          </a:prstGeom>
          <a:solidFill>
            <a:schemeClr val="accent6">
              <a:alpha val="5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search for a theory of spectral saliency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Image = Foreground + Background.</a:t>
            </a:r>
          </a:p>
          <a:p>
            <a:r>
              <a:rPr lang="en-US" dirty="0" smtClean="0"/>
              <a:t>Saliency map is to detect the spatial support (mask) of the foreground.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do we expect from a saliency algorithm?</a:t>
            </a:r>
            <a:endParaRPr lang="en-US" dirty="0"/>
          </a:p>
        </p:txBody>
      </p:sp>
      <p:pic>
        <p:nvPicPr>
          <p:cNvPr id="3075" name="Picture 3" descr="D:\Dropbox\myTutorial\PPT\media\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2166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ropbox\myTutorial\PPT\media\32-f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160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ropbox\myTutorial\PPT\media\32-cl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160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580286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may contain negative values.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00600" y="4659868"/>
            <a:ext cx="0" cy="1131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72000" y="4267200"/>
            <a:ext cx="609600" cy="392668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Evidence of low/high frequency components representing different content of the image:</a:t>
            </a:r>
          </a:p>
          <a:p>
            <a:pPr lvl="1"/>
            <a:r>
              <a:rPr lang="en-US" dirty="0" smtClean="0"/>
              <a:t>Relationship to Hybrid Images/Gist of the Scene?</a:t>
            </a:r>
          </a:p>
        </p:txBody>
      </p:sp>
      <p:pic>
        <p:nvPicPr>
          <p:cNvPr id="4102" name="Picture 6" descr="D:\Dropbox\myTutorial\PPT\media\theories\logFG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ropbox\myTutorial\PPT\media\theories\logBG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66536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search for a theory of spectral saliency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Spectral saliency and low/high frequency components?</a:t>
            </a:r>
            <a:endParaRPr lang="en-US" dirty="0"/>
          </a:p>
        </p:txBody>
      </p:sp>
      <p:pic>
        <p:nvPicPr>
          <p:cNvPr id="4098" name="Picture 2" descr="D:\Dropbox\myTutorial\varSpectral\re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66536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ropbox\myTutorial\varSpectral\salm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ropbox\myTutorial\PPT\media\theories\logImg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3886200"/>
            <a:ext cx="152400" cy="1624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3" name="Picture 7" descr="D:\Dropbox\myTutorial\PPT\media\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48500" y="5023991"/>
            <a:ext cx="1638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Smoothed high frequency components – the saliency map.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8500" y="3659948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 frequency component.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9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search for a theory of spectral saliency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399"/>
          </a:xfrm>
        </p:spPr>
        <p:txBody>
          <a:bodyPr/>
          <a:lstStyle/>
          <a:p>
            <a:r>
              <a:rPr lang="en-US" dirty="0" smtClean="0"/>
              <a:t>Let me construct a counter example:</a:t>
            </a:r>
          </a:p>
          <a:p>
            <a:pPr lvl="1"/>
            <a:r>
              <a:rPr lang="en-US" dirty="0" smtClean="0"/>
              <a:t>Background with both low and high frequencies.</a:t>
            </a:r>
          </a:p>
          <a:p>
            <a:pPr lvl="1"/>
            <a:r>
              <a:rPr lang="en-US" dirty="0" smtClean="0"/>
              <a:t>256x256 image, 30x30 foreground square.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Spectral saliency and low/high frequency components?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" y="3313030"/>
            <a:ext cx="2438400" cy="2773770"/>
            <a:chOff x="685800" y="3149025"/>
            <a:chExt cx="2438400" cy="2773770"/>
          </a:xfrm>
        </p:grpSpPr>
        <p:sp>
          <p:nvSpPr>
            <p:cNvPr id="13" name="TextBox 12"/>
            <p:cNvSpPr txBox="1"/>
            <p:nvPr/>
          </p:nvSpPr>
          <p:spPr>
            <a:xfrm>
              <a:off x="1000125" y="5584241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Input image</a:t>
              </a:r>
              <a:endParaRPr lang="en-US" sz="1600" dirty="0"/>
            </a:p>
          </p:txBody>
        </p:sp>
        <p:pic>
          <p:nvPicPr>
            <p:cNvPr id="5127" name="Picture 7" descr="D:\Dropbox\myTutorial\PPT\media\theories\im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149025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367088" y="3313030"/>
            <a:ext cx="2438400" cy="3023175"/>
            <a:chOff x="3429000" y="3192008"/>
            <a:chExt cx="2438400" cy="3023175"/>
          </a:xfrm>
        </p:grpSpPr>
        <p:sp>
          <p:nvSpPr>
            <p:cNvPr id="7" name="TextBox 6"/>
            <p:cNvSpPr txBox="1"/>
            <p:nvPr/>
          </p:nvSpPr>
          <p:spPr>
            <a:xfrm>
              <a:off x="3743325" y="5630408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Low frequency components </a:t>
              </a:r>
              <a:endParaRPr lang="en-US" sz="1600" dirty="0"/>
            </a:p>
          </p:txBody>
        </p:sp>
        <p:pic>
          <p:nvPicPr>
            <p:cNvPr id="5128" name="Picture 8" descr="D:\Dropbox\myTutorial\PPT\media\theories\lIm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192008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124575" y="3313030"/>
            <a:ext cx="2438400" cy="3013975"/>
            <a:chOff x="6200775" y="3155041"/>
            <a:chExt cx="2438400" cy="3013975"/>
          </a:xfrm>
        </p:grpSpPr>
        <p:sp>
          <p:nvSpPr>
            <p:cNvPr id="12" name="TextBox 11"/>
            <p:cNvSpPr txBox="1"/>
            <p:nvPr/>
          </p:nvSpPr>
          <p:spPr>
            <a:xfrm>
              <a:off x="6515100" y="5584241"/>
              <a:ext cx="1809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High frequency components </a:t>
              </a:r>
              <a:endParaRPr lang="en-US" sz="1600" dirty="0"/>
            </a:p>
          </p:txBody>
        </p:sp>
        <p:pic>
          <p:nvPicPr>
            <p:cNvPr id="5129" name="Picture 9" descr="D:\Dropbox\myTutorial\PPT\media\theories\hIm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775" y="315504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1" name="Picture 11" descr="D:\Dropbox\myTutorial\PPT\trollface\trollfa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76" y="1371600"/>
            <a:ext cx="956399" cy="7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search for a theory of spectral saliency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Randomly select 10’000 (out of 65536) frequency components.</a:t>
            </a:r>
          </a:p>
          <a:p>
            <a:r>
              <a:rPr lang="en-US" dirty="0" smtClean="0"/>
              <a:t>Linearly combine them with Gaussian weight.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- but wait, how did you generate that background?</a:t>
            </a:r>
            <a:endParaRPr lang="en-US" dirty="0"/>
          </a:p>
        </p:txBody>
      </p:sp>
      <p:pic>
        <p:nvPicPr>
          <p:cNvPr id="7175" name="Picture 7" descr="D:\Dropbox\myTutorial\PPT\media\simpleBG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Dropbox\myTutorial\PPT\media\simpleBG\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D:\Dropbox\myTutorial\PPT\media\simpleBG\bgFSupp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DCT Spectrum of the background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28950" y="549455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Synthesized image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Saliency map</a:t>
            </a:r>
            <a:endParaRPr lang="en-US" dirty="0"/>
          </a:p>
        </p:txBody>
      </p:sp>
      <p:pic>
        <p:nvPicPr>
          <p:cNvPr id="1026" name="Picture 2" descr="D:\Dropbox\myTutorial\PPT\media\simpleBG\sal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561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ropbox\myTutorial\PPT\media\simpleBG\smoothMa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search for a theory of spectral saliency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>
            <a:normAutofit/>
          </a:bodyPr>
          <a:lstStyle/>
          <a:p>
            <a:r>
              <a:rPr lang="en-US" dirty="0"/>
              <a:t>Because it didn’t </a:t>
            </a:r>
            <a:r>
              <a:rPr lang="en-US" dirty="0" smtClean="0"/>
              <a:t>work…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But… why not just Gaussian noise background?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DCT spectrum of the background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28950" y="549455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 with Gaussian noise background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486400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Saliency map</a:t>
            </a:r>
            <a:endParaRPr lang="en-US" dirty="0"/>
          </a:p>
        </p:txBody>
      </p:sp>
      <p:pic>
        <p:nvPicPr>
          <p:cNvPr id="9218" name="Picture 2" descr="D:\Dropbox\myTutorial\PPT\media\scrambleBG\bgFSup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ropbox\myTutorial\PPT\media\scrambleBG\i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Dropbox\myTutorial\PPT\media\scrambleBG\sal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Dropbox\myTutorial\PPT\trollface\forever alo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37902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ropbox\myTutorial\PPT\media\scrambleBG\smoothMa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observations on spectral saliency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Spectral saliency doesn’t care about how we choose those 10’000 (out of 65536) frequency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DCT spectrum of the background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28950" y="549455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Square frequency component image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486400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Saliency map</a:t>
            </a:r>
            <a:endParaRPr lang="en-US" dirty="0"/>
          </a:p>
        </p:txBody>
      </p:sp>
      <p:pic>
        <p:nvPicPr>
          <p:cNvPr id="3074" name="Picture 2" descr="D:\Dropbox\myTutorial\PPT\media\squareBGF\bgFSup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ropbox\myTutorial\PPT\media\squareBGF\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ropbox\myTutorial\PPT\media\squareBGF\smooth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observations on spectral saliency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95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Spectral saliency is blind to a big </a:t>
            </a:r>
            <a:r>
              <a:rPr lang="en-US" dirty="0"/>
              <a:t>foreground:</a:t>
            </a:r>
          </a:p>
          <a:p>
            <a:pPr lvl="1"/>
            <a:r>
              <a:rPr lang="en-US" dirty="0" smtClean="0"/>
              <a:t>Background uses 10’000 frequency components.</a:t>
            </a:r>
          </a:p>
          <a:p>
            <a:pPr lvl="1"/>
            <a:r>
              <a:rPr lang="en-US" dirty="0" smtClean="0"/>
              <a:t>Foreground uses a [</a:t>
            </a:r>
            <a:r>
              <a:rPr lang="en-US" dirty="0"/>
              <a:t>150, 150</a:t>
            </a:r>
            <a:r>
              <a:rPr lang="en-US" dirty="0" smtClean="0"/>
              <a:t>] square.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Big foreground image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549455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Raw saliency map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486400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Saliency map</a:t>
            </a:r>
            <a:endParaRPr lang="en-US" dirty="0"/>
          </a:p>
        </p:txBody>
      </p:sp>
      <p:pic>
        <p:nvPicPr>
          <p:cNvPr id="14" name="Picture 2" descr="D:\Dropbox\myTutorial\PPT\media\bigBackground\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Dropbox\myTutorial\PPT\media\bigBackground\sal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Dropbox\myTutorial\PPT\media\bigBackground\smooth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observations on spectral saliency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95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Spiky background distracts spectral saliency:</a:t>
            </a:r>
            <a:endParaRPr lang="en-US" dirty="0"/>
          </a:p>
          <a:p>
            <a:pPr lvl="1"/>
            <a:r>
              <a:rPr lang="en-US" dirty="0" smtClean="0"/>
              <a:t>Background uses 10’000 frequency components plus 10’000 random spikes.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Spiky image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549455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Raw saliency map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486400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Smoothed saliency map</a:t>
            </a:r>
            <a:endParaRPr lang="en-US" dirty="0"/>
          </a:p>
        </p:txBody>
      </p:sp>
      <p:pic>
        <p:nvPicPr>
          <p:cNvPr id="16386" name="Picture 2" descr="D:\Dropbox\myTutorial\PPT\media\spikyBG\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Dropbox\myTutorial\PPT\media\spikyBG\sal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Dropbox\myTutorial\PPT\media\spikyBG\smooth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0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observations on spectral saliency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95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Spectral saliency </a:t>
            </a:r>
            <a:r>
              <a:rPr lang="en-US" dirty="0" smtClean="0"/>
              <a:t>detects “invisible” foregrounds:</a:t>
            </a:r>
            <a:endParaRPr lang="en-US" dirty="0"/>
          </a:p>
          <a:p>
            <a:pPr lvl="1"/>
            <a:r>
              <a:rPr lang="en-US" dirty="0"/>
              <a:t>Background from </a:t>
            </a:r>
            <a:r>
              <a:rPr lang="en-US" dirty="0" smtClean="0"/>
              <a:t>10’000 random DCT components.</a:t>
            </a:r>
          </a:p>
          <a:p>
            <a:pPr lvl="1"/>
            <a:r>
              <a:rPr lang="en-US" dirty="0" smtClean="0"/>
              <a:t>Superimposing a super weak foreground patch (~10</a:t>
            </a:r>
            <a:r>
              <a:rPr lang="en-US" baseline="30000" dirty="0" smtClean="0"/>
              <a:t>-14</a:t>
            </a:r>
            <a:r>
              <a:rPr lang="en-US" dirty="0" smtClean="0"/>
              <a:t>).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0" y="547413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Foreground image, weighted by 10</a:t>
            </a:r>
            <a:r>
              <a:rPr lang="en-US" baseline="30000" dirty="0" smtClean="0"/>
              <a:t>-14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486400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Smoothed saliency map</a:t>
            </a:r>
            <a:endParaRPr lang="en-US" dirty="0"/>
          </a:p>
        </p:txBody>
      </p:sp>
      <p:pic>
        <p:nvPicPr>
          <p:cNvPr id="18434" name="Picture 2" descr="D:\Dropbox\myTutorial\PPT\media\superweakFG\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Dropbox\myTutorial\PPT\media\superweakFG\f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371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D:\Dropbox\myTutorial\PPT\media\superweakFG\smooth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048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200" y="63246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eps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== 2.2204e-16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0" grpId="0"/>
      <p:bldP spid="2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Characterizing the properties of spectral saliency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Background and saliency:</a:t>
            </a:r>
          </a:p>
          <a:p>
            <a:pPr lvl="2"/>
            <a:r>
              <a:rPr lang="en-US" dirty="0" smtClean="0"/>
              <a:t>Number of DCT component.</a:t>
            </a:r>
          </a:p>
          <a:p>
            <a:pPr lvl="2"/>
            <a:r>
              <a:rPr lang="en-US" dirty="0" smtClean="0"/>
              <a:t>Invariant to component selection.</a:t>
            </a:r>
          </a:p>
          <a:p>
            <a:pPr lvl="2"/>
            <a:r>
              <a:rPr lang="en-US" dirty="0" smtClean="0"/>
              <a:t>The construction noise.</a:t>
            </a:r>
          </a:p>
          <a:p>
            <a:pPr lvl="1"/>
            <a:r>
              <a:rPr lang="en-US" dirty="0" smtClean="0"/>
              <a:t>Foreground and saliency:</a:t>
            </a:r>
          </a:p>
          <a:p>
            <a:pPr lvl="2"/>
            <a:r>
              <a:rPr lang="en-US" dirty="0" smtClean="0"/>
              <a:t>Size matters.</a:t>
            </a:r>
          </a:p>
          <a:p>
            <a:pPr lvl="2"/>
            <a:r>
              <a:rPr lang="en-US" dirty="0" smtClean="0"/>
              <a:t>Detects “invisible” foregrounds.</a:t>
            </a:r>
          </a:p>
          <a:p>
            <a:r>
              <a:rPr lang="en-US" dirty="0" smtClean="0"/>
              <a:t>Candidate hypotheses:</a:t>
            </a:r>
          </a:p>
          <a:p>
            <a:pPr lvl="1"/>
            <a:r>
              <a:rPr lang="en-US" dirty="0"/>
              <a:t>Smoothed amplitude spectrum represents the </a:t>
            </a:r>
            <a:r>
              <a:rPr lang="en-US" dirty="0" smtClean="0"/>
              <a:t>background. [</a:t>
            </a:r>
            <a:r>
              <a:rPr lang="en-US" dirty="0" err="1" smtClean="0"/>
              <a:t>Hou</a:t>
            </a:r>
            <a:r>
              <a:rPr lang="en-US" dirty="0" smtClean="0"/>
              <a:t> et. al., CVPR 07].</a:t>
            </a:r>
          </a:p>
          <a:p>
            <a:pPr lvl="1"/>
            <a:r>
              <a:rPr lang="en-US" dirty="0" smtClean="0"/>
              <a:t>Spectral </a:t>
            </a:r>
            <a:r>
              <a:rPr lang="en-US" dirty="0"/>
              <a:t>saliency </a:t>
            </a:r>
            <a:r>
              <a:rPr lang="en-US" dirty="0" smtClean="0"/>
              <a:t>is, approximately, a contrast detector. </a:t>
            </a:r>
            <a:r>
              <a:rPr lang="en-US" dirty="0"/>
              <a:t>[Li et. al., PAMI 13</a:t>
            </a:r>
            <a:r>
              <a:rPr lang="en-US" dirty="0" smtClean="0"/>
              <a:t>].</a:t>
            </a:r>
          </a:p>
          <a:p>
            <a:pPr lvl="1"/>
            <a:r>
              <a:rPr lang="en-US" dirty="0" smtClean="0"/>
              <a:t>Spikes in the amplitude spectrum determine the foreground-background composition. [Li et. al., PAMI 13].</a:t>
            </a:r>
          </a:p>
          <a:p>
            <a:pPr lvl="1"/>
            <a:r>
              <a:rPr lang="en-US" dirty="0"/>
              <a:t>Spectral saliency is equivalent to Gabor filtering and normalization. [</a:t>
            </a:r>
            <a:r>
              <a:rPr lang="en-US" dirty="0" err="1"/>
              <a:t>Bian</a:t>
            </a:r>
            <a:r>
              <a:rPr lang="en-US" dirty="0"/>
              <a:t> et. al., ICONIP 09</a:t>
            </a:r>
            <a:r>
              <a:rPr lang="en-US" dirty="0" smtClean="0"/>
              <a:t>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53000" y="1295400"/>
            <a:ext cx="1676400" cy="1740932"/>
            <a:chOff x="5486400" y="1752600"/>
            <a:chExt cx="1676400" cy="1740932"/>
          </a:xfrm>
        </p:grpSpPr>
        <p:pic>
          <p:nvPicPr>
            <p:cNvPr id="19458" name="Picture 2" descr="D:\Dropbox\myTutorial\PPT\trollface\angry-y-u-no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559" y="1752600"/>
              <a:ext cx="127808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86400" y="3124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Whyyyyy</a:t>
              </a:r>
              <a:r>
                <a:rPr lang="en-US" dirty="0" smtClean="0"/>
                <a:t>?????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51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Saliency Detection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brief history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saliency and sparsity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quantitative analysis on spectral saliency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14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Image Signature [</a:t>
            </a:r>
            <a:r>
              <a:rPr lang="en-US" dirty="0" err="1" smtClean="0"/>
              <a:t>Hou</a:t>
            </a:r>
            <a:r>
              <a:rPr lang="en-US" dirty="0" smtClean="0"/>
              <a:t> et. al., PAMI 12]:</a:t>
            </a:r>
          </a:p>
          <a:p>
            <a:pPr lvl="1"/>
            <a:r>
              <a:rPr lang="en-US" dirty="0" smtClean="0"/>
              <a:t>Saliency as a problem of </a:t>
            </a:r>
            <a:r>
              <a:rPr lang="en-US" b="1" dirty="0" smtClean="0"/>
              <a:t>small</a:t>
            </a:r>
            <a:r>
              <a:rPr lang="en-US" dirty="0" smtClean="0"/>
              <a:t> foreground on a </a:t>
            </a:r>
            <a:r>
              <a:rPr lang="en-US" b="1" dirty="0" smtClean="0"/>
              <a:t>simple</a:t>
            </a:r>
            <a:r>
              <a:rPr lang="en-US" dirty="0" smtClean="0"/>
              <a:t> background.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Small</a:t>
            </a:r>
            <a:r>
              <a:rPr lang="en-US" dirty="0" smtClean="0"/>
              <a:t> in terms of spatial sparsity.</a:t>
            </a:r>
          </a:p>
          <a:p>
            <a:pPr marL="457200" lvl="1" indent="0">
              <a:buNone/>
            </a:pPr>
            <a:r>
              <a:rPr lang="en-US" b="1" dirty="0" smtClean="0"/>
              <a:t>Simple</a:t>
            </a:r>
            <a:r>
              <a:rPr lang="en-US" dirty="0" smtClean="0"/>
              <a:t> in terms of spectral sparsity.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ImageSignature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= sign(dct2(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95400" y="3886200"/>
            <a:ext cx="6049887" cy="1262806"/>
            <a:chOff x="762000" y="2667000"/>
            <a:chExt cx="6049887" cy="1262806"/>
          </a:xfrm>
        </p:grpSpPr>
        <p:grpSp>
          <p:nvGrpSpPr>
            <p:cNvPr id="9" name="Group 8"/>
            <p:cNvGrpSpPr/>
            <p:nvPr/>
          </p:nvGrpSpPr>
          <p:grpSpPr>
            <a:xfrm>
              <a:off x="2650484" y="2667000"/>
              <a:ext cx="963511" cy="1262806"/>
              <a:chOff x="1480395" y="2470995"/>
              <a:chExt cx="963511" cy="1262805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0395" y="2470995"/>
                <a:ext cx="963511" cy="963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733550" y="3426023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</a:t>
                </a:r>
                <a:endParaRPr lang="en-US" sz="1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191000" y="2667000"/>
              <a:ext cx="963511" cy="1262806"/>
              <a:chOff x="2470995" y="2470995"/>
              <a:chExt cx="963511" cy="1262805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0995" y="2470995"/>
                <a:ext cx="963511" cy="963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724150" y="3426023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</a:t>
                </a:r>
                <a:endParaRPr lang="en-US" sz="14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848376" y="2667000"/>
              <a:ext cx="963511" cy="1262806"/>
              <a:chOff x="4242645" y="2470995"/>
              <a:chExt cx="963511" cy="1262805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2645" y="2470995"/>
                <a:ext cx="963511" cy="963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343400" y="3426023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x</a:t>
                </a:r>
                <a:endParaRPr 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62000" y="2669717"/>
              <a:ext cx="171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pixel domain: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7800" y="2917922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8000" y="29179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19200" y="5158433"/>
            <a:ext cx="6134289" cy="1280715"/>
            <a:chOff x="677597" y="4675546"/>
            <a:chExt cx="6134289" cy="1280715"/>
          </a:xfrm>
        </p:grpSpPr>
        <p:sp>
          <p:nvSpPr>
            <p:cNvPr id="22" name="TextBox 21"/>
            <p:cNvSpPr txBox="1"/>
            <p:nvPr/>
          </p:nvSpPr>
          <p:spPr>
            <a:xfrm>
              <a:off x="2858418" y="5648484"/>
              <a:ext cx="6015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17577" y="5639683"/>
              <a:ext cx="710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49131" y="56358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X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7597" y="4675546"/>
              <a:ext cx="1888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DCT (Discrete Cosine Transform) domain: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57800" y="4931716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58000" y="4931717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483" y="4684973"/>
              <a:ext cx="963511" cy="963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684973"/>
              <a:ext cx="963511" cy="963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375" y="4684973"/>
              <a:ext cx="963511" cy="963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47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the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Proposition 1:</a:t>
            </a:r>
          </a:p>
          <a:p>
            <a:pPr lvl="1"/>
            <a:r>
              <a:rPr lang="en-US" dirty="0" smtClean="0"/>
              <a:t>Signature of the foreground-only image is highly correlated to the signature of the entire image.</a:t>
            </a:r>
          </a:p>
          <a:p>
            <a:r>
              <a:rPr lang="en-US" dirty="0" smtClean="0"/>
              <a:t>Proposition 2:</a:t>
            </a:r>
          </a:p>
          <a:p>
            <a:pPr lvl="1"/>
            <a:r>
              <a:rPr lang="en-US" dirty="0" smtClean="0"/>
              <a:t>The reconstruction energy of the signature of the foreground-only image stays in the foreground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32</a:t>
            </a:fld>
            <a:endParaRPr lang="en-US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1981200" y="2284512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978223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dct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3084612"/>
            <a:ext cx="599100" cy="1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95000" y="3121223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dct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82433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sign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9152" y="2767223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idct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Elbow Connector 15"/>
          <p:cNvCxnSpPr>
            <a:stCxn id="11" idx="3"/>
            <a:endCxn id="19" idx="1"/>
          </p:cNvCxnSpPr>
          <p:nvPr/>
        </p:nvCxnSpPr>
        <p:spPr>
          <a:xfrm>
            <a:off x="3037500" y="2284512"/>
            <a:ext cx="1027526" cy="80158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0" y="2762758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sign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97326" y="2782641"/>
            <a:ext cx="37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6" name="Elbow Connector 55"/>
          <p:cNvCxnSpPr>
            <a:stCxn id="11" idx="0"/>
            <a:endCxn id="53" idx="1"/>
          </p:cNvCxnSpPr>
          <p:nvPr/>
        </p:nvCxnSpPr>
        <p:spPr>
          <a:xfrm rot="16200000" flipH="1">
            <a:off x="4031827" y="871085"/>
            <a:ext cx="38098" cy="2483953"/>
          </a:xfrm>
          <a:prstGeom prst="bentConnector4">
            <a:avLst>
              <a:gd name="adj1" fmla="val -600031"/>
              <a:gd name="adj2" fmla="val 5460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9" idx="3"/>
            <a:endCxn id="21" idx="1"/>
          </p:cNvCxnSpPr>
          <p:nvPr/>
        </p:nvCxnSpPr>
        <p:spPr>
          <a:xfrm>
            <a:off x="4518353" y="3086100"/>
            <a:ext cx="7776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1" idx="3"/>
            <a:endCxn id="80" idx="1"/>
          </p:cNvCxnSpPr>
          <p:nvPr/>
        </p:nvCxnSpPr>
        <p:spPr>
          <a:xfrm>
            <a:off x="6051704" y="3086100"/>
            <a:ext cx="8794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4" idx="3"/>
            <a:endCxn id="19" idx="1"/>
          </p:cNvCxnSpPr>
          <p:nvPr/>
        </p:nvCxnSpPr>
        <p:spPr>
          <a:xfrm>
            <a:off x="3037500" y="3086100"/>
            <a:ext cx="10275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158484" y="1824334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idct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6" name="Straight Arrow Connector 105"/>
          <p:cNvCxnSpPr>
            <a:stCxn id="53" idx="3"/>
            <a:endCxn id="104" idx="1"/>
          </p:cNvCxnSpPr>
          <p:nvPr/>
        </p:nvCxnSpPr>
        <p:spPr>
          <a:xfrm>
            <a:off x="6054853" y="2132110"/>
            <a:ext cx="8275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04" idx="0"/>
            <a:endCxn id="6" idx="0"/>
          </p:cNvCxnSpPr>
          <p:nvPr/>
        </p:nvCxnSpPr>
        <p:spPr>
          <a:xfrm rot="16200000" flipH="1" flipV="1">
            <a:off x="4425695" y="-731485"/>
            <a:ext cx="152402" cy="5498592"/>
          </a:xfrm>
          <a:prstGeom prst="bentConnector3">
            <a:avLst>
              <a:gd name="adj1" fmla="val -419286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21" idx="0"/>
            <a:endCxn id="53" idx="2"/>
          </p:cNvCxnSpPr>
          <p:nvPr/>
        </p:nvCxnSpPr>
        <p:spPr>
          <a:xfrm flipV="1">
            <a:off x="5673853" y="2322610"/>
            <a:ext cx="0" cy="5729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0" y="2094012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895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80300" y="2094012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80300" y="2895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65026" y="2895600"/>
            <a:ext cx="45332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292853" y="1941610"/>
            <a:ext cx="762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F-SIG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931152" y="2895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6882384" y="1941610"/>
            <a:ext cx="737616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f-SAL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96001" y="2895600"/>
            <a:ext cx="75570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X-SIG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3019" y="6248400"/>
            <a:ext cx="614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More details in the paper:</a:t>
            </a:r>
          </a:p>
          <a:p>
            <a:r>
              <a:rPr lang="en-US" sz="1200" dirty="0" smtClean="0"/>
              <a:t>X. </a:t>
            </a:r>
            <a:r>
              <a:rPr lang="en-US" sz="1200" dirty="0" err="1" smtClean="0"/>
              <a:t>Hou</a:t>
            </a:r>
            <a:r>
              <a:rPr lang="en-US" sz="1200" dirty="0" smtClean="0"/>
              <a:t>, J. </a:t>
            </a:r>
            <a:r>
              <a:rPr lang="en-US" sz="1200" dirty="0" err="1" smtClean="0"/>
              <a:t>Harel</a:t>
            </a:r>
            <a:r>
              <a:rPr lang="en-US" sz="1200" dirty="0" smtClean="0"/>
              <a:t>, and C. Koch: </a:t>
            </a:r>
            <a:r>
              <a:rPr lang="en-US" sz="1200" i="1" dirty="0" smtClean="0"/>
              <a:t>Image Signature: Highlighting Sparse Salient Regions</a:t>
            </a:r>
            <a:r>
              <a:rPr lang="en-US" sz="1200" dirty="0" smtClean="0"/>
              <a:t>, PAMI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44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105" grpId="0"/>
      <p:bldP spid="53" grpId="0" animBg="1"/>
      <p:bldP spid="10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properties of the foreground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85800"/>
          </a:xfrm>
        </p:spPr>
        <p:txBody>
          <a:bodyPr/>
          <a:lstStyle/>
          <a:p>
            <a:r>
              <a:rPr lang="en-US" dirty="0" smtClean="0"/>
              <a:t>Heisenberg Uncertainty: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914400"/>
            <a:ext cx="8153400" cy="381000"/>
          </a:xfrm>
        </p:spPr>
        <p:txBody>
          <a:bodyPr/>
          <a:lstStyle/>
          <a:p>
            <a:r>
              <a:rPr lang="en-US" dirty="0" smtClean="0"/>
              <a:t>80 years of uncertainty principles: from Heisenberg to compressive sensing</a:t>
            </a:r>
            <a:endParaRPr lang="en-US" dirty="0"/>
          </a:p>
        </p:txBody>
      </p:sp>
      <p:pic>
        <p:nvPicPr>
          <p:cNvPr id="4098" name="Picture 2" descr="D:\Dropbox\myTutorial\PPT\media\Signature\sp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1828800" cy="5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ropbox\myTutorial\PPT\media\Signature\spik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2969"/>
            <a:ext cx="18288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4613921"/>
            <a:ext cx="168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spike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2226" y="5297269"/>
            <a:ext cx="167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Spike amplitude spectrum</a:t>
            </a:r>
            <a:endParaRPr lang="en-US" dirty="0"/>
          </a:p>
        </p:txBody>
      </p:sp>
      <p:pic>
        <p:nvPicPr>
          <p:cNvPr id="4105" name="Picture 9" descr="C:\Users\Xiaodi\Desktop\dir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1828800" cy="4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31600" y="4584674"/>
            <a:ext cx="149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Dirac Comb</a:t>
            </a:r>
            <a:endParaRPr lang="en-US" sz="2400" dirty="0"/>
          </a:p>
        </p:txBody>
      </p:sp>
      <p:pic>
        <p:nvPicPr>
          <p:cNvPr id="4106" name="Picture 10" descr="D:\Dropbox\myTutorial\PPT\media\portrait-heisenberg-600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29510"/>
            <a:ext cx="1211334" cy="16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ropbox\myTutorial\PPT\media\newfig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2462062" cy="16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54831" y="351176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Mallat</a:t>
            </a:r>
            <a:r>
              <a:rPr lang="en-US" sz="1400" dirty="0" smtClean="0"/>
              <a:t>, Academic Press 08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029510"/>
            <a:ext cx="3178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Signals can’t be sparse in both spatial and spectral domains!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531600" y="5324991"/>
            <a:ext cx="164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Amplitude spectrum of a Dirac Comb</a:t>
            </a:r>
            <a:endParaRPr lang="en-US" sz="2400" dirty="0"/>
          </a:p>
        </p:txBody>
      </p:sp>
      <p:pic>
        <p:nvPicPr>
          <p:cNvPr id="23" name="Picture 9" descr="C:\Users\Xiaodi\Desktop\dir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58509"/>
            <a:ext cx="1828800" cy="4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5348979"/>
            <a:ext cx="3581400" cy="899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D:\Dropbox\myTutorial\PPT\trollface\whate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79341"/>
            <a:ext cx="1209675" cy="93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1" grpId="0"/>
      <p:bldP spid="22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properties of the foreground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914400"/>
            <a:ext cx="8153400" cy="381000"/>
          </a:xfrm>
        </p:spPr>
        <p:txBody>
          <a:bodyPr/>
          <a:lstStyle/>
          <a:p>
            <a:r>
              <a:rPr lang="en-US" dirty="0" smtClean="0"/>
              <a:t>80 years of uncertainty principles: from Heisenberg to compressive sensing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225979"/>
            <a:ext cx="7620000" cy="302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Uniform Uncertainty Principle:</a:t>
            </a:r>
          </a:p>
          <a:p>
            <a:pPr lvl="1"/>
            <a:r>
              <a:rPr lang="en-US" dirty="0" smtClean="0"/>
              <a:t>Inequality holds </a:t>
            </a:r>
            <a:r>
              <a:rPr lang="en-US" b="1" dirty="0" smtClean="0"/>
              <a:t>in probability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Almost true for most </a:t>
            </a:r>
            <a:r>
              <a:rPr lang="en-US" b="1" dirty="0" smtClean="0"/>
              <a:t>realistic</a:t>
            </a:r>
            <a:r>
              <a:rPr lang="en-US" dirty="0" smtClean="0"/>
              <a:t> sparse signals.</a:t>
            </a:r>
            <a:br>
              <a:rPr lang="en-US" dirty="0" smtClean="0"/>
            </a:br>
            <a:r>
              <a:rPr lang="en-US" dirty="0" smtClean="0"/>
              <a:t>(Dirac comb signals are rare.)</a:t>
            </a:r>
          </a:p>
          <a:p>
            <a:pPr lvl="1"/>
            <a:r>
              <a:rPr lang="en-US" dirty="0" smtClean="0"/>
              <a:t>Tight bounds on the sparsity of natural signals in spatial and Fourier domain – very close to experimental data.</a:t>
            </a:r>
          </a:p>
        </p:txBody>
      </p:sp>
      <p:pic>
        <p:nvPicPr>
          <p:cNvPr id="27" name="Picture 3" descr="C:\Users\Xiaodi\Desktop\T_T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69203"/>
            <a:ext cx="1163329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94" y="3225979"/>
            <a:ext cx="281990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810000" y="1740343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 </a:t>
            </a:r>
            <a:r>
              <a:rPr lang="en-US" dirty="0" err="1" smtClean="0"/>
              <a:t>Candes</a:t>
            </a:r>
            <a:r>
              <a:rPr lang="en-US" dirty="0" smtClean="0"/>
              <a:t> and T. </a:t>
            </a:r>
            <a:r>
              <a:rPr lang="en-US" dirty="0"/>
              <a:t>Tao: </a:t>
            </a:r>
            <a:r>
              <a:rPr lang="en-US" i="1" dirty="0"/>
              <a:t>Near Optimal Signal Recovery </a:t>
            </a:r>
            <a:r>
              <a:rPr lang="en-US" i="1" dirty="0" smtClean="0"/>
              <a:t>From Random </a:t>
            </a:r>
            <a:r>
              <a:rPr lang="en-US" i="1" dirty="0"/>
              <a:t>Projections</a:t>
            </a:r>
            <a:r>
              <a:rPr lang="en-US" i="1" dirty="0" smtClean="0"/>
              <a:t>: Universal </a:t>
            </a:r>
            <a:r>
              <a:rPr lang="en-US" i="1" dirty="0"/>
              <a:t>Encoding Strategies?</a:t>
            </a:r>
          </a:p>
        </p:txBody>
      </p:sp>
      <p:pic>
        <p:nvPicPr>
          <p:cNvPr id="4109" name="Picture 13" descr="D:\Dropbox\myTutorial\PPT\media\can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0" y="1669203"/>
            <a:ext cx="1139447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ropbox\myTutorial\PPT\trollface\happy-thumbs-up-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810280" cy="6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8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saliency,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Sparse background:</a:t>
            </a:r>
          </a:p>
          <a:p>
            <a:pPr lvl="1"/>
            <a:r>
              <a:rPr lang="en-US" dirty="0" smtClean="0"/>
              <a:t>Related to the number </a:t>
            </a:r>
            <a:r>
              <a:rPr lang="en-US" dirty="0"/>
              <a:t>of DCT </a:t>
            </a:r>
            <a:r>
              <a:rPr lang="en-US" dirty="0" smtClean="0"/>
              <a:t>component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Invariant to </a:t>
            </a:r>
            <a:r>
              <a:rPr lang="en-US" dirty="0" smtClean="0"/>
              <a:t>specific component </a:t>
            </a:r>
            <a:r>
              <a:rPr lang="en-US" dirty="0"/>
              <a:t>selection.</a:t>
            </a:r>
          </a:p>
          <a:p>
            <a:pPr lvl="1"/>
            <a:r>
              <a:rPr lang="en-US" dirty="0" smtClean="0"/>
              <a:t>Related to construction noises.</a:t>
            </a:r>
          </a:p>
          <a:p>
            <a:r>
              <a:rPr lang="en-US" dirty="0" smtClean="0"/>
              <a:t>Small foreground:</a:t>
            </a:r>
            <a:endParaRPr lang="en-US" dirty="0"/>
          </a:p>
          <a:p>
            <a:pPr lvl="1"/>
            <a:r>
              <a:rPr lang="en-US" dirty="0" smtClean="0"/>
              <a:t>Related to foreground size.</a:t>
            </a:r>
            <a:endParaRPr lang="en-US" dirty="0"/>
          </a:p>
          <a:p>
            <a:pPr lvl="1"/>
            <a:r>
              <a:rPr lang="en-US" dirty="0" smtClean="0"/>
              <a:t>Invariant to foreground intensity.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Theory meets the empirical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Robust PCA [</a:t>
            </a:r>
            <a:r>
              <a:rPr lang="en-US" dirty="0" err="1" smtClean="0"/>
              <a:t>Candes</a:t>
            </a:r>
            <a:r>
              <a:rPr lang="en-US" dirty="0"/>
              <a:t> </a:t>
            </a:r>
            <a:r>
              <a:rPr lang="en-US" dirty="0" smtClean="0"/>
              <a:t>et. al., JACM 11]</a:t>
            </a:r>
          </a:p>
          <a:p>
            <a:pPr lvl="1"/>
            <a:r>
              <a:rPr lang="en-US" dirty="0" smtClean="0"/>
              <a:t>Surveillance video = Low rank background + </a:t>
            </a:r>
            <a:r>
              <a:rPr lang="en-US" dirty="0" err="1" smtClean="0"/>
              <a:t>spasre</a:t>
            </a:r>
            <a:r>
              <a:rPr lang="en-US" dirty="0" smtClean="0"/>
              <a:t> foreground.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Faces = Intrinsic face images + </a:t>
            </a:r>
            <a:r>
              <a:rPr lang="en-US" dirty="0" err="1" smtClean="0"/>
              <a:t>spectacularities</a:t>
            </a:r>
            <a:r>
              <a:rPr lang="en-US" dirty="0" smtClean="0"/>
              <a:t>/shadows.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From saliency to background modeling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4572000" cy="120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4572000" cy="158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4600" y="303604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 solutions for 250 frames, in 36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saliency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 = sum(sign(dct2(x1))~=sign(dct2(x2)));</a:t>
            </a:r>
          </a:p>
          <a:p>
            <a:r>
              <a:rPr lang="en-US" altLang="zh-CN" dirty="0" smtClean="0"/>
              <a:t>KNN on FERET </a:t>
            </a:r>
            <a:r>
              <a:rPr lang="en-US" altLang="zh-CN" dirty="0"/>
              <a:t>face database:</a:t>
            </a:r>
          </a:p>
          <a:p>
            <a:pPr lvl="1"/>
            <a:r>
              <a:rPr lang="en-US" altLang="zh-CN" dirty="0"/>
              <a:t>20, 10, 0, -10, -20, expression, </a:t>
            </a:r>
            <a:r>
              <a:rPr lang="en-US" altLang="zh-CN" dirty="0" smtClean="0"/>
              <a:t>illumination.</a:t>
            </a:r>
          </a:p>
          <a:p>
            <a:pPr lvl="1"/>
            <a:r>
              <a:rPr lang="en-US" altLang="zh-CN" dirty="0" smtClean="0"/>
              <a:t>700 training, 700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Saliency as an image descriptor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85426" y="3048000"/>
            <a:ext cx="3374800" cy="441537"/>
            <a:chOff x="2108200" y="3810000"/>
            <a:chExt cx="3882800" cy="508000"/>
          </a:xfrm>
        </p:grpSpPr>
        <p:pic>
          <p:nvPicPr>
            <p:cNvPr id="7" name="Picture 2" descr="D:\Filestorm\FaceAnalysis\img\4.t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7000" y="3810000"/>
              <a:ext cx="508000" cy="508000"/>
            </a:xfrm>
            <a:prstGeom prst="rect">
              <a:avLst/>
            </a:prstGeom>
            <a:noFill/>
          </p:spPr>
        </p:pic>
        <p:pic>
          <p:nvPicPr>
            <p:cNvPr id="8" name="Picture 3" descr="D:\Filestorm\FaceAnalysis\img\5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8200" y="3810000"/>
              <a:ext cx="508000" cy="508000"/>
            </a:xfrm>
            <a:prstGeom prst="rect">
              <a:avLst/>
            </a:prstGeom>
            <a:noFill/>
          </p:spPr>
        </p:pic>
        <p:pic>
          <p:nvPicPr>
            <p:cNvPr id="9" name="Picture 4" descr="D:\Filestorm\FaceAnalysis\img\6.t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12800" y="3810000"/>
              <a:ext cx="508000" cy="508000"/>
            </a:xfrm>
            <a:prstGeom prst="rect">
              <a:avLst/>
            </a:prstGeom>
            <a:noFill/>
          </p:spPr>
        </p:pic>
        <p:pic>
          <p:nvPicPr>
            <p:cNvPr id="10" name="Picture 5" descr="D:\Filestorm\FaceAnalysis\img\7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83000" y="3810000"/>
              <a:ext cx="508000" cy="508000"/>
            </a:xfrm>
            <a:prstGeom prst="rect">
              <a:avLst/>
            </a:prstGeom>
            <a:noFill/>
          </p:spPr>
        </p:pic>
        <p:pic>
          <p:nvPicPr>
            <p:cNvPr id="11" name="Picture 6" descr="D:\Filestorm\FaceAnalysis\img\1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25800" y="3810000"/>
              <a:ext cx="508000" cy="508000"/>
            </a:xfrm>
            <a:prstGeom prst="rect">
              <a:avLst/>
            </a:prstGeom>
            <a:noFill/>
          </p:spPr>
        </p:pic>
        <p:pic>
          <p:nvPicPr>
            <p:cNvPr id="12" name="Picture 7" descr="D:\Filestorm\FaceAnalysis\img\2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400" y="3810000"/>
              <a:ext cx="508000" cy="508000"/>
            </a:xfrm>
            <a:prstGeom prst="rect">
              <a:avLst/>
            </a:prstGeom>
            <a:noFill/>
          </p:spPr>
        </p:pic>
        <p:pic>
          <p:nvPicPr>
            <p:cNvPr id="13" name="Picture 8" descr="D:\Filestorm\FaceAnalysis\img\3.t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84600" y="3810000"/>
              <a:ext cx="508000" cy="508000"/>
            </a:xfrm>
            <a:prstGeom prst="rect">
              <a:avLst/>
            </a:prstGeom>
            <a:noFill/>
          </p:spPr>
        </p:pic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3657600"/>
            <a:ext cx="662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518689" y="4419600"/>
            <a:ext cx="1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98.86% accuracy.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15555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Hou</a:t>
            </a:r>
            <a:r>
              <a:rPr lang="en-US" dirty="0" smtClean="0"/>
              <a:t> et. al., </a:t>
            </a:r>
            <a:r>
              <a:rPr lang="en-US" strike="sngStrike" dirty="0" smtClean="0"/>
              <a:t>rejected</a:t>
            </a:r>
            <a:r>
              <a:rPr lang="en-US" dirty="0" smtClean="0"/>
              <a:t> unpublished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devil is in the details</a:t>
            </a:r>
          </a:p>
          <a:p>
            <a:pPr lvl="1"/>
            <a:r>
              <a:rPr lang="en-US" dirty="0" smtClean="0"/>
              <a:t>Qualitative descriptions are hypotheses, not theories.</a:t>
            </a:r>
          </a:p>
          <a:p>
            <a:r>
              <a:rPr lang="en-US" dirty="0" smtClean="0"/>
              <a:t>The devil is in the counter-examples</a:t>
            </a:r>
          </a:p>
          <a:p>
            <a:pPr lvl="1"/>
            <a:r>
              <a:rPr lang="en-US" dirty="0" smtClean="0"/>
              <a:t>Algorithm, know your limits!</a:t>
            </a:r>
          </a:p>
          <a:p>
            <a:r>
              <a:rPr lang="en-US" dirty="0" smtClean="0"/>
              <a:t>The devil is in the sparsity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Dropbox\myTutorial\PPT\trollface\troll-dev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0"/>
            <a:ext cx="1282700" cy="16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3 C 0.00902 -0.00463 0.01875 -0.01019 0.02829 -0.01273 C 0.04444 -0.0169 0.06111 -0.01782 0.07725 -0.02083 C 0.09809 -0.02014 0.11996 -0.02014 0.14079 -0.01273 C 0.15156 -0.00903 0.16267 -0.0037 0.17309 0.00116 C 0.17621 0.00278 0.17864 0.00625 0.18177 0.00787 C 0.18246 0.00926 0.18298 0.01088 0.18385 0.01204 C 0.18559 0.01412 0.18958 0.01759 0.18958 0.01782 C 0.19253 0.02384 0.19878 0.03009 0.20329 0.03403 C 0.2085 0.04514 0.20173 0.03194 0.20816 0.04097 C 0.21007 0.04352 0.21197 0.05 0.21319 0.05347 C 0.21319 0.0537 0.21562 0.06366 0.21597 0.06574 C 0.21632 0.06713 0.21701 0.06991 0.21701 0.07014 C 0.21666 0.07685 0.21579 0.0838 0.21597 0.09051 C 0.21614 0.09213 0.21753 0.08773 0.21805 0.08634 C 0.21909 0.08333 0.21857 0.08079 0.221 0.07824 C 0.2217 0.07731 0.22291 0.07731 0.22395 0.07685 C 0.22569 0.06898 0.22899 0.06204 0.23368 0.05764 C 0.23472 0.05555 0.23923 0.04792 0.24045 0.04653 C 0.24218 0.04468 0.24461 0.04398 0.24635 0.04236 C 0.2493 0.03611 0.25329 0.03773 0.25711 0.03403 C 0.27447 0.01805 0.29548 0.01759 0.31475 0.01065 C 0.32274 0.01111 0.33055 0.01134 0.33836 0.01204 C 0.35503 0.01366 0.37395 0.02176 0.3901 0.0287 C 0.39861 0.03218 0.40711 0.03565 0.41562 0.03958 C 0.41857 0.04097 0.42135 0.04236 0.4243 0.04375 C 0.42534 0.04421 0.42725 0.04514 0.42725 0.04537 C 0.42899 0.05231 0.43541 0.05393 0.4401 0.05764 C 0.44583 0.06204 0.45104 0.06829 0.45763 0.0713 C 0.46319 0.08333 0.4559 0.06921 0.4625 0.07685 C 0.46354 0.07801 0.46371 0.07986 0.46441 0.08102 C 0.46527 0.08218 0.46649 0.08287 0.46736 0.0838 C 0.47204 0.09329 0.46944 0.09005 0.4743 0.09468 C 0.47569 0.10093 0.47968 0.10532 0.48107 0.11134 C 0.48402 0.12384 0.48888 0.13588 0.49184 0.14838 C 0.49496 0.14398 0.49513 0.14051 0.49878 0.1375 C 0.50191 0.12384 0.51614 0.11667 0.52517 0.1125 C 0.52621 0.11204 0.52691 0.11065 0.52812 0.10995 C 0.5342 0.10602 0.54184 0.10255 0.54861 0.10023 C 0.55833 0.09676 0.56805 0.09259 0.57795 0.08912 C 0.5934 0.0838 0.61007 0.08241 0.62586 0.08102 C 0.63472 0.08148 0.6434 0.08148 0.65225 0.08241 C 0.66666 0.08403 0.68072 0.09236 0.69427 0.09884 C 0.70052 0.10185 0.7059 0.10995 0.71197 0.1125 C 0.7177 0.11528 0.7243 0.12014 0.72951 0.125 C 0.73229 0.13079 0.73611 0.13148 0.74027 0.13472 C 0.74427 0.13773 0.74809 0.1419 0.75208 0.1456 C 0.75486 0.14838 0.75781 0.15116 0.76076 0.15393 C 0.7618 0.15486 0.76371 0.15671 0.76371 0.15694 C 0.76441 0.1581 0.76493 0.15972 0.76562 0.16088 C 0.76753 0.16296 0.77152 0.1662 0.77152 0.16643 C 0.77378 0.17106 0.78072 0.18125 0.7842 0.18287 C 0.78888 0.19236 0.78628 0.18935 0.79114 0.19375 C 0.79566 0.20347 0.79305 0.20023 0.79791 0.20486 C 0.80052 0.21042 0.80312 0.21597 0.80572 0.2213 C 0.80711 0.22407 0.81163 0.22685 0.81163 0.22708 C 0.81614 0.23657 0.81354 0.23333 0.81857 0.23796 C 0.81961 0.24305 0.81857 0.24143 0.82152 0.24352 " pathEditMode="relative" rAng="0" ptsTypes="fffffffffffffffffffffffffffffffffffffffffffffffffffffffffA">
                                      <p:cBhvr>
                                        <p:cTn id="22" dur="4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76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surprising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 smtClean="0"/>
              <a:t>A hypothesis on natural image statistics and visual saliency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5725" y="2133600"/>
            <a:ext cx="80171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myFFT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fft2(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inImg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myLAmp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log(abs(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myFFT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myPhase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angle(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myFFT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mySR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myLAmp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myLAmp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fspecial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('average',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3));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salMap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abs(ifft2(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mySR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1i*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myPhase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))).^2;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21" y="1659597"/>
            <a:ext cx="4030659" cy="94800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grpSp>
        <p:nvGrpSpPr>
          <p:cNvPr id="3" name="Group 2"/>
          <p:cNvGrpSpPr/>
          <p:nvPr/>
        </p:nvGrpSpPr>
        <p:grpSpPr>
          <a:xfrm>
            <a:off x="1066800" y="3657600"/>
            <a:ext cx="6936773" cy="2838450"/>
            <a:chOff x="950116" y="3821025"/>
            <a:chExt cx="6936773" cy="28384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116" y="3821025"/>
              <a:ext cx="6936773" cy="283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462489" y="5183100"/>
              <a:ext cx="1417572" cy="147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22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“spectral residual” really necessary?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5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7347"/>
            <a:ext cx="1521619" cy="11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14600" y="1585228"/>
            <a:ext cx="2914650" cy="757238"/>
            <a:chOff x="5565934" y="1219200"/>
            <a:chExt cx="2914650" cy="75723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934" y="1219200"/>
              <a:ext cx="1000125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51784" y="1274654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Spectral residual reconstruction.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95950" y="1588086"/>
            <a:ext cx="2914650" cy="751523"/>
            <a:chOff x="5537359" y="1480038"/>
            <a:chExt cx="2914650" cy="75152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359" y="1480038"/>
              <a:ext cx="997268" cy="75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623209" y="1532634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Unit amplitude reconstruction.</a:t>
              </a:r>
              <a:endParaRPr lang="en-US" dirty="0"/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2000" y="2895600"/>
            <a:ext cx="8001000" cy="3459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Guo</a:t>
            </a:r>
            <a:r>
              <a:rPr lang="en-US" sz="2400" dirty="0" smtClean="0"/>
              <a:t> et. al., CVPR 08]</a:t>
            </a:r>
          </a:p>
          <a:p>
            <a:pPr lvl="1"/>
            <a:r>
              <a:rPr lang="en-US" sz="2000" dirty="0" smtClean="0"/>
              <a:t>Phase-only Fourier Transform (PFT):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All you need is the phase!</a:t>
            </a:r>
          </a:p>
          <a:p>
            <a:pPr lvl="1"/>
            <a:r>
              <a:rPr lang="en-US" sz="2000" dirty="0" smtClean="0"/>
              <a:t>Quaternion Fourier Transform (PQFT):</a:t>
            </a:r>
            <a:br>
              <a:rPr lang="en-US" sz="2000" dirty="0" smtClean="0"/>
            </a:br>
            <a:r>
              <a:rPr lang="en-US" sz="2000" dirty="0" smtClean="0"/>
              <a:t>Computing grayscale image, color-opponent images, and frame difference image in one Quaternion transform.</a:t>
            </a:r>
          </a:p>
          <a:p>
            <a:r>
              <a:rPr lang="en-US" dirty="0" smtClean="0"/>
              <a:t>Also see: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Bian</a:t>
            </a:r>
            <a:r>
              <a:rPr lang="en-US" dirty="0" smtClean="0"/>
              <a:t> et. al., ICONIP 09]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Schauerte</a:t>
            </a:r>
            <a:r>
              <a:rPr lang="en-US" dirty="0" smtClean="0"/>
              <a:t> et. al., ECCV 12]</a:t>
            </a:r>
          </a:p>
        </p:txBody>
      </p:sp>
      <p:pic>
        <p:nvPicPr>
          <p:cNvPr id="12290" name="Picture 2" descr="D:\Dropbox\myTutorial\PPT\trollface\cereal-guy-cereal-guy-spitt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7" y="2819400"/>
            <a:ext cx="1839913" cy="119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on Spectral Saliency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Quaternion algebra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Feature Integration Theory:</a:t>
            </a:r>
          </a:p>
          <a:p>
            <a:pPr lvl="1"/>
            <a:r>
              <a:rPr lang="en-US" dirty="0" smtClean="0"/>
              <a:t>[R, G, B]: 3x R</a:t>
            </a:r>
            <a:r>
              <a:rPr lang="en-US" baseline="30000" dirty="0" smtClean="0"/>
              <a:t>1</a:t>
            </a:r>
            <a:r>
              <a:rPr lang="en-US" dirty="0" smtClean="0"/>
              <a:t> feature scalars</a:t>
            </a:r>
          </a:p>
          <a:p>
            <a:r>
              <a:rPr lang="en-US" dirty="0" smtClean="0"/>
              <a:t>Quaternion Fourier Transform [</a:t>
            </a:r>
            <a:r>
              <a:rPr lang="en-US" dirty="0" err="1" smtClean="0"/>
              <a:t>Guo</a:t>
            </a:r>
            <a:r>
              <a:rPr lang="en-US" dirty="0" smtClean="0"/>
              <a:t> et. al., CVPR 08]:</a:t>
            </a:r>
          </a:p>
          <a:p>
            <a:pPr lvl="1"/>
            <a:r>
              <a:rPr lang="en-US" dirty="0" smtClean="0"/>
              <a:t>All channels should be combined together to transform.</a:t>
            </a:r>
          </a:p>
          <a:p>
            <a:pPr lvl="2"/>
            <a:r>
              <a:rPr lang="en-US" dirty="0" smtClean="0"/>
              <a:t>[RG, BY, I]: 3D feature vector</a:t>
            </a:r>
          </a:p>
          <a:p>
            <a:pPr lvl="2"/>
            <a:r>
              <a:rPr lang="en-US" dirty="0" smtClean="0"/>
              <a:t>[RG, BY, I, M]: 4D feature vector</a:t>
            </a:r>
          </a:p>
          <a:p>
            <a:pPr lvl="1"/>
            <a:r>
              <a:rPr lang="en-US" dirty="0" smtClean="0"/>
              <a:t>Quaternion sum: similar to R</a:t>
            </a:r>
            <a:r>
              <a:rPr lang="en-US" baseline="30000" dirty="0" smtClean="0"/>
              <a:t>4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Quaternion product:</a:t>
            </a:r>
            <a:endParaRPr lang="en-US" dirty="0"/>
          </a:p>
        </p:txBody>
      </p:sp>
      <p:pic>
        <p:nvPicPr>
          <p:cNvPr id="9" name="Picture 8" descr="C:\Users\Xiaodi\Desktop\350px-Right-hand_grip_rul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588">
            <a:off x="7482217" y="5075018"/>
            <a:ext cx="1183557" cy="11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03997"/>
              </p:ext>
            </p:extLst>
          </p:nvPr>
        </p:nvGraphicFramePr>
        <p:xfrm>
          <a:off x="5246700" y="4832866"/>
          <a:ext cx="17526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"/>
                <a:gridCol w="350520"/>
                <a:gridCol w="350520"/>
                <a:gridCol w="350520"/>
                <a:gridCol w="350520"/>
              </a:tblGrid>
              <a:tr h="246406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endParaRPr lang="en-US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406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6406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-j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6406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-k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46406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Xiaodi\Desktop\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590800" cy="28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58100" y="4495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 Left-hand rule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10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on Spectral Saliency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Signature (SIG): [</a:t>
            </a:r>
            <a:r>
              <a:rPr lang="en-US" dirty="0" err="1" smtClean="0"/>
              <a:t>Hou</a:t>
            </a:r>
            <a:r>
              <a:rPr lang="en-US" dirty="0" smtClean="0"/>
              <a:t> et. al., PAMI 12]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ImageSignature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sign(dct2(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lvl="1"/>
            <a:r>
              <a:rPr lang="en-US" dirty="0" smtClean="0"/>
              <a:t>Theoretical justifications (will discuss later).</a:t>
            </a:r>
          </a:p>
          <a:p>
            <a:pPr lvl="1"/>
            <a:r>
              <a:rPr lang="en-US" dirty="0" smtClean="0"/>
              <a:t>Simplest form.</a:t>
            </a:r>
          </a:p>
          <a:p>
            <a:r>
              <a:rPr lang="en-US" dirty="0" smtClean="0"/>
              <a:t>QDCT: [</a:t>
            </a:r>
            <a:r>
              <a:rPr lang="de-DE" dirty="0" smtClean="0"/>
              <a:t>Schauerte </a:t>
            </a:r>
            <a:r>
              <a:rPr lang="de-DE" dirty="0"/>
              <a:t>et. al., ECCV </a:t>
            </a:r>
            <a:r>
              <a:rPr lang="de-DE" dirty="0" smtClean="0"/>
              <a:t>12]</a:t>
            </a:r>
          </a:p>
          <a:p>
            <a:pPr lvl="1"/>
            <a:r>
              <a:rPr lang="de-DE" dirty="0" smtClean="0"/>
              <a:t>Extending Image Signature to Quaternion DCT.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Spectral saliency in real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on Spectral Saliency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7214"/>
            <a:ext cx="8229600" cy="33389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PQFT [</a:t>
            </a:r>
            <a:r>
              <a:rPr lang="en-US" dirty="0" err="1" smtClean="0"/>
              <a:t>Guo</a:t>
            </a:r>
            <a:r>
              <a:rPr lang="en-US" dirty="0" smtClean="0"/>
              <a:t> et. al., CVPR 2008]:</a:t>
            </a:r>
          </a:p>
          <a:p>
            <a:pPr lvl="1"/>
            <a:r>
              <a:rPr lang="en-US" dirty="0" smtClean="0"/>
              <a:t>Compute frame difference as the “motion channel”.</a:t>
            </a:r>
          </a:p>
          <a:p>
            <a:pPr lvl="1"/>
            <a:r>
              <a:rPr lang="en-US" dirty="0" smtClean="0"/>
              <a:t>Apply spectral saliency (separately or using quaternion).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Phase Discrepancy [Zhou and </a:t>
            </a:r>
            <a:r>
              <a:rPr lang="en-US" dirty="0" err="1" smtClean="0"/>
              <a:t>Hou</a:t>
            </a:r>
            <a:r>
              <a:rPr lang="en-US" dirty="0" smtClean="0"/>
              <a:t>, ACCV 2010]:</a:t>
            </a:r>
          </a:p>
          <a:p>
            <a:pPr marL="457200" lvl="1" indent="0">
              <a:buNone/>
            </a:pPr>
            <a:r>
              <a:rPr lang="en-US" altLang="zh-CN" sz="1900" dirty="0" smtClean="0">
                <a:latin typeface="Courier New" pitchFamily="49" charset="0"/>
                <a:cs typeface="Courier New" pitchFamily="49" charset="0"/>
              </a:rPr>
              <a:t>mMap1=abs(ifft2((Amp2-Amp1).*</a:t>
            </a:r>
            <a:r>
              <a:rPr lang="en-US" altLang="zh-CN" sz="1900" dirty="0" err="1" smtClean="0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altLang="zh-CN" sz="1900" dirty="0" smtClean="0">
                <a:latin typeface="Courier New" pitchFamily="49" charset="0"/>
                <a:cs typeface="Courier New" pitchFamily="49" charset="0"/>
              </a:rPr>
              <a:t>(1i*Phase1)));</a:t>
            </a:r>
          </a:p>
          <a:p>
            <a:pPr marL="457200" lvl="1" indent="0">
              <a:buNone/>
            </a:pPr>
            <a:r>
              <a:rPr lang="en-US" altLang="zh-CN" sz="1900" dirty="0" smtClean="0">
                <a:latin typeface="Courier New" pitchFamily="49" charset="0"/>
                <a:cs typeface="Courier New" pitchFamily="49" charset="0"/>
              </a:rPr>
              <a:t>mMap2=abs(ifft2((Amp1-Amp2).*</a:t>
            </a:r>
            <a:r>
              <a:rPr lang="en-US" altLang="zh-CN" sz="1900" dirty="0" err="1" smtClean="0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altLang="zh-CN" sz="1900" dirty="0" smtClean="0">
                <a:latin typeface="Courier New" pitchFamily="49" charset="0"/>
                <a:cs typeface="Courier New" pitchFamily="49" charset="0"/>
              </a:rPr>
              <a:t>(1i*Phase2)));</a:t>
            </a:r>
            <a:endParaRPr lang="en-US" dirty="0" smtClean="0"/>
          </a:p>
          <a:p>
            <a:pPr lvl="1"/>
            <a:r>
              <a:rPr lang="en-US" dirty="0" smtClean="0"/>
              <a:t>Compensate camera ego-motion to suppress background.</a:t>
            </a:r>
          </a:p>
          <a:p>
            <a:pPr lvl="1"/>
            <a:r>
              <a:rPr lang="en-US" dirty="0" smtClean="0"/>
              <a:t>The limit of phase discrepancy is spectral saliency.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Saliency in videos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00" y="1524000"/>
            <a:ext cx="4619626" cy="84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69893"/>
            <a:ext cx="219456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4"/>
          <p:cNvSpPr/>
          <p:nvPr/>
        </p:nvSpPr>
        <p:spPr>
          <a:xfrm>
            <a:off x="7833360" y="1217493"/>
            <a:ext cx="927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Object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5"/>
          <p:cNvSpPr/>
          <p:nvPr/>
        </p:nvSpPr>
        <p:spPr>
          <a:xfrm>
            <a:off x="6629400" y="2602547"/>
            <a:ext cx="927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CCC00"/>
                </a:solidFill>
              </a:rPr>
              <a:t>Object 2</a:t>
            </a:r>
            <a:endParaRPr lang="zh-CN" altLang="en-US" dirty="0">
              <a:solidFill>
                <a:srgbClr val="CC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on Spectral Saliency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30291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Scale is an ill-defined problem.</a:t>
            </a:r>
          </a:p>
          <a:p>
            <a:r>
              <a:rPr lang="en-US" dirty="0" smtClean="0"/>
              <a:t>No scale parameter in spectral saliency?</a:t>
            </a:r>
          </a:p>
          <a:p>
            <a:pPr lvl="1"/>
            <a:r>
              <a:rPr lang="en-US" dirty="0" smtClean="0"/>
              <a:t>Scale is the size!</a:t>
            </a:r>
          </a:p>
          <a:p>
            <a:pPr lvl="1"/>
            <a:r>
              <a:rPr lang="en-US" dirty="0" smtClean="0"/>
              <a:t>[32x24], [64x48], [128x96] are reasonable choices.</a:t>
            </a:r>
          </a:p>
          <a:p>
            <a:r>
              <a:rPr lang="en-US" dirty="0" smtClean="0"/>
              <a:t>Multi-scale spectral saliency:</a:t>
            </a:r>
          </a:p>
          <a:p>
            <a:pPr lvl="1"/>
            <a:r>
              <a:rPr lang="en-US" dirty="0" smtClean="0"/>
              <a:t>[</a:t>
            </a:r>
            <a:r>
              <a:rPr lang="de-DE" dirty="0"/>
              <a:t>Schauerte et. al., ECCV </a:t>
            </a:r>
            <a:r>
              <a:rPr lang="de-DE" dirty="0" smtClean="0"/>
              <a:t>12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Li et. al., PAMI </a:t>
            </a:r>
            <a:r>
              <a:rPr lang="en-US" dirty="0" smtClean="0"/>
              <a:t>13]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2851-26EF-4582-A4E5-FECA4EEFF39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Scales and spectral saliency</a:t>
            </a:r>
            <a:endParaRPr lang="en-US" dirty="0"/>
          </a:p>
        </p:txBody>
      </p:sp>
      <p:pic>
        <p:nvPicPr>
          <p:cNvPr id="1026" name="Picture 2" descr="D:\Dropbox\myTutorial\PPT\media\scales\1_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8307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ropbox\myTutorial\PPT\media\scales\2_bo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8307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ropbox\myTutorial\PPT\media\scales\3_f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8307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ropbox\myTutorial\benchCode\imgs\bruceset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38700"/>
            <a:ext cx="1828800" cy="13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ropbox\myTutorial\benchCode\algs\yuvsig\largeMa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38699"/>
            <a:ext cx="1828800" cy="13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ropbox\myTutorial\benchCode\algs\yuvsig\smallMa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38700"/>
            <a:ext cx="1828800" cy="13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6210971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64x48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621097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681x511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4504</TotalTime>
  <Words>1887</Words>
  <Application>Microsoft Office PowerPoint</Application>
  <PresentationFormat>On-screen Show (4:3)</PresentationFormat>
  <Paragraphs>383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Sparsity and Saliency</vt:lpstr>
      <vt:lpstr>Schedule</vt:lpstr>
      <vt:lpstr>Spectral Saliency Detection</vt:lpstr>
      <vt:lpstr>The surprising experiment</vt:lpstr>
      <vt:lpstr>Is “spectral residual” really necessary?</vt:lpstr>
      <vt:lpstr>Extensions on Spectral Saliency</vt:lpstr>
      <vt:lpstr>Extensions on Spectral Saliency</vt:lpstr>
      <vt:lpstr>Extensions on Spectral Saliency</vt:lpstr>
      <vt:lpstr>Extensions on Spectral Saliency</vt:lpstr>
      <vt:lpstr>Extensions on Spectral Saliency</vt:lpstr>
      <vt:lpstr>Performance Evaluation</vt:lpstr>
      <vt:lpstr>Performance Evaluation</vt:lpstr>
      <vt:lpstr>Performance Evaluation</vt:lpstr>
      <vt:lpstr>Performance Evaluation</vt:lpstr>
      <vt:lpstr>Performance Evaluation</vt:lpstr>
      <vt:lpstr>Conclusions</vt:lpstr>
      <vt:lpstr>PowerPoint Presentation</vt:lpstr>
      <vt:lpstr>The mechanisms of spectral saliency</vt:lpstr>
      <vt:lpstr>In search for a theory of spectral saliency</vt:lpstr>
      <vt:lpstr>In search for a theory of spectral saliency</vt:lpstr>
      <vt:lpstr>In search for a theory of spectral saliency</vt:lpstr>
      <vt:lpstr>In search for a theory of spectral saliency</vt:lpstr>
      <vt:lpstr>In search for a theory of spectral saliency</vt:lpstr>
      <vt:lpstr>In search for a theory of spectral saliency</vt:lpstr>
      <vt:lpstr>More observations on spectral saliency</vt:lpstr>
      <vt:lpstr>More observations on spectral saliency</vt:lpstr>
      <vt:lpstr>More observations on spectral saliency</vt:lpstr>
      <vt:lpstr>More observations on spectral saliency</vt:lpstr>
      <vt:lpstr>Characterizing the properties of spectral saliency</vt:lpstr>
      <vt:lpstr>saliency and sparsity</vt:lpstr>
      <vt:lpstr>A quantitative analysis on spectral saliency</vt:lpstr>
      <vt:lpstr>The structure of the proof</vt:lpstr>
      <vt:lpstr>Spectral properties of the foreground</vt:lpstr>
      <vt:lpstr>Spectral properties of the foreground</vt:lpstr>
      <vt:lpstr>Spectral saliency, explained</vt:lpstr>
      <vt:lpstr>Related works</vt:lpstr>
      <vt:lpstr>Beyond saliency maps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Xiaodi</dc:creator>
  <cp:lastModifiedBy>Xiaodi</cp:lastModifiedBy>
  <cp:revision>178</cp:revision>
  <cp:lastPrinted>2013-06-19T06:02:38Z</cp:lastPrinted>
  <dcterms:created xsi:type="dcterms:W3CDTF">2013-06-15T10:06:19Z</dcterms:created>
  <dcterms:modified xsi:type="dcterms:W3CDTF">2013-07-01T18:14:50Z</dcterms:modified>
</cp:coreProperties>
</file>